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7"/>
  </p:notesMasterIdLst>
  <p:sldIdLst>
    <p:sldId id="256" r:id="rId3"/>
    <p:sldId id="415" r:id="rId4"/>
    <p:sldId id="413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417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418" r:id="rId34"/>
    <p:sldId id="419" r:id="rId35"/>
    <p:sldId id="416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5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170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8205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77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714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306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035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898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73" name="Shape 8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888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2" name="Shape 8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755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25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36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07" name="Shape 9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66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Shape 9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15" name="Shape 9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88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731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802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215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8" name="Shape 9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208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8" name="Shape 9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165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253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4" name="Shape 9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035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1" name="Shape 9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997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26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86" name="Shape 9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755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6" name="Shape 7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61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86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7" name="Shape 8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23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Which type of matrix is this?</a:t>
            </a:r>
          </a:p>
          <a:p>
            <a:pPr lvl="0" rtl="0">
              <a:spcBef>
                <a:spcPts val="0"/>
              </a:spcBef>
              <a:buNone/>
            </a:pPr>
            <a:r>
              <a:rPr lang="en-IN"/>
              <a:t>-sparse metrix</a:t>
            </a:r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7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418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0" name="Shape 83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28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37" name="Shape 8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61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9075" y="6657975"/>
            <a:ext cx="13049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39075" y="6657975"/>
            <a:ext cx="1304925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39075" y="6662750"/>
            <a:ext cx="1304925" cy="19524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39075" y="6657975"/>
            <a:ext cx="1304925" cy="2000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armichokshi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witter.com/charmichokshi" TargetMode="External"/><Relationship Id="rId4" Type="http://schemas.openxmlformats.org/officeDocument/2006/relationships/hyperlink" Target="https://github.com/charmichoksh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kahoot.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57200" y="457200"/>
            <a:ext cx="8001000" cy="1851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 to the </a:t>
            </a:r>
            <a:br>
              <a:rPr lang="en-IN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Google’s </a:t>
            </a:r>
            <a:r>
              <a:rPr lang="en-IN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Crash Course!</a:t>
            </a:r>
          </a:p>
        </p:txBody>
      </p:sp>
      <p:pic>
        <p:nvPicPr>
          <p:cNvPr id="168" name="Shape 168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007" y="2500953"/>
            <a:ext cx="3958988" cy="25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3"/>
          <a:stretch/>
        </p:blipFill>
        <p:spPr bwMode="auto">
          <a:xfrm>
            <a:off x="7086600" y="5835863"/>
            <a:ext cx="381000" cy="63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91400" y="5750749"/>
            <a:ext cx="1676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500" b="1" spc="-95" dirty="0" smtClean="0">
                <a:latin typeface="Arial"/>
                <a:cs typeface="Arial"/>
              </a:rPr>
              <a:t>GDG</a:t>
            </a:r>
          </a:p>
          <a:p>
            <a:pPr marL="12700">
              <a:lnSpc>
                <a:spcPct val="100000"/>
              </a:lnSpc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Ahmedabad</a:t>
            </a:r>
            <a:endParaRPr lang="en-IN" sz="1600" spc="-95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0"/>
          <a:stretch/>
        </p:blipFill>
        <p:spPr>
          <a:xfrm>
            <a:off x="320722" y="5733960"/>
            <a:ext cx="990599" cy="8416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8614" y="5827257"/>
            <a:ext cx="2643189" cy="93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800" dirty="0"/>
              <a:t>Women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800" dirty="0"/>
              <a:t>Techmakers</a:t>
            </a:r>
          </a:p>
          <a:p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Mapping categorical (enumerated) values</a:t>
            </a:r>
          </a:p>
        </p:txBody>
      </p:sp>
      <p:sp>
        <p:nvSpPr>
          <p:cNvPr id="833" name="Shape 8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Categorical features have a discrete set of possible values. For example, a feature called `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Lowland Countries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` would consist of only three possible values: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 {'Netherlands', 'Belgium', 'Luxembourg'}</a:t>
            </a:r>
            <a:br>
              <a:rPr lang="en-IN" sz="2000" b="1">
                <a:latin typeface="Arial"/>
                <a:ea typeface="Arial"/>
                <a:cs typeface="Arial"/>
                <a:sym typeface="Arial"/>
              </a:rPr>
            </a:br>
            <a:endParaRPr lang="en-IN"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You might be tempted to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encode 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categorical features like `Lowland Countries` as an enumerated type or as a discrete set of integers representing different values. For example: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endParaRPr sz="8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represent Netherlands as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 0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represent Belgium as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represent Luxembourg as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dirty="0"/>
              <a:t>Mapping categorical (enumerated) values</a:t>
            </a:r>
          </a:p>
        </p:txBody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However, machine learning models typically represent each categorical feature as a separate Boolean value.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For example, `Lowland Countries` would be represented in a model as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three separate Boolean features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IN" sz="2000" baseline="-25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: is it Netherlands?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IN" sz="200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: is it Belgium?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IN" sz="2000" baseline="-250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: is it Luxembourg?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Encoding this way also simplifies situations in which a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value can belong to more than one category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For example, "borders France" is True for both Belgium and Luxembourg.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the colour code for </a:t>
            </a:r>
            <a:r>
              <a:rPr lang="en-IN" dirty="0">
                <a:solidFill>
                  <a:srgbClr val="00B0F0"/>
                </a:solidFill>
              </a:rPr>
              <a:t>b</a:t>
            </a:r>
            <a:r>
              <a:rPr lang="en-IN" dirty="0" smtClean="0">
                <a:solidFill>
                  <a:srgbClr val="00B0F0"/>
                </a:solidFill>
              </a:rPr>
              <a:t>lue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86000" y="31673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3" y="2319863"/>
            <a:ext cx="6189130" cy="27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Representation: Cleaning Data</a:t>
            </a:r>
          </a:p>
        </p:txBody>
      </p:sp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Apple trees produce some mixture of great fruit and wormy messes. Yet the apples in high-end grocery stores display 100% perfect fruit. Between orchard and grocery, someone spends significant time </a:t>
            </a:r>
            <a:r>
              <a:rPr lang="en-IN" sz="18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removing the bad</a:t>
            </a: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apples or throwing a little wax on the salvageable ones. </a:t>
            </a:r>
          </a:p>
        </p:txBody>
      </p:sp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050" y="2960299"/>
            <a:ext cx="4369900" cy="3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body" idx="4294967295"/>
          </p:nvPr>
        </p:nvSpPr>
        <p:spPr>
          <a:xfrm>
            <a:off x="457200" y="476925"/>
            <a:ext cx="8229600" cy="564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As an ML engineer, you'll spend enormous amounts of your time tossing out bad examples and cleaning up the salvageable ones.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Even a few "bad apples" can spoil a large data set.</a:t>
            </a:r>
          </a:p>
        </p:txBody>
      </p:sp>
      <p:pic>
        <p:nvPicPr>
          <p:cNvPr id="855" name="Shape 855" descr="despicable_me___minions_03_by_wonderfuday-d6f5et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987" y="1901100"/>
            <a:ext cx="7518025" cy="42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dirty="0"/>
              <a:t>Scaling feature values</a:t>
            </a:r>
          </a:p>
        </p:txBody>
      </p:sp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457200" y="1277082"/>
            <a:ext cx="8229600" cy="525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Scaling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means converting floating-point feature values from their natural range into a standard range.</a:t>
            </a:r>
          </a:p>
          <a:p>
            <a:pPr marL="0" lvl="0" indent="-69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For example, </a:t>
            </a: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100 to 900 -&gt; 0 to 1 or -1 to +1 </a:t>
            </a:r>
          </a:p>
          <a:p>
            <a:pPr marL="0" lvl="0" indent="-69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b="1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Feature scaling provides the following benefits:</a:t>
            </a: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Helps </a:t>
            </a: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gradient descent converge more quickly</a:t>
            </a: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Helps avoid the "</a:t>
            </a:r>
            <a:r>
              <a:rPr lang="en-IN" sz="1800" b="1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trap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," in which one number in the model becomes a </a:t>
            </a:r>
            <a:r>
              <a:rPr lang="en-IN" sz="18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(e.g., when a value exceeds the floating-point precision limit during training), and—due to math operations—every other number in the model also eventually becomes a </a:t>
            </a:r>
            <a:r>
              <a:rPr lang="en-IN" sz="18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Helps the model </a:t>
            </a: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learn appropriate weights for each feature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 Without feature scaling, the model will pay too much attention to the features having a wider range</a:t>
            </a:r>
            <a:r>
              <a:rPr lang="en-IN" sz="1800" dirty="0" smtClean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IN" sz="18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075" y="6657975"/>
            <a:ext cx="13049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Shape 869" descr="logo-gif-test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4406"/>
            <a:ext cx="9144000" cy="4929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Handling extreme outliers</a:t>
            </a:r>
          </a:p>
        </p:txBody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4509500" cy="42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5246300" y="1869300"/>
            <a:ext cx="3568800" cy="42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1800">
                <a:solidFill>
                  <a:schemeClr val="dk1"/>
                </a:solidFill>
              </a:rPr>
              <a:t>The following plot represents a feature called roomsPerPerson from the California Housing data set. </a:t>
            </a:r>
          </a:p>
          <a:p>
            <a:pPr lvl="0" rtl="0">
              <a:spcBef>
                <a:spcPts val="0"/>
              </a:spcBef>
              <a:buNone/>
            </a:pPr>
            <a:r>
              <a:rPr lang="en-IN" sz="1800">
                <a:solidFill>
                  <a:schemeClr val="dk1"/>
                </a:solidFill>
              </a:rPr>
              <a:t>The value of </a:t>
            </a:r>
            <a:r>
              <a:rPr lang="en-IN" sz="1800" b="1">
                <a:solidFill>
                  <a:schemeClr val="dk1"/>
                </a:solidFill>
              </a:rPr>
              <a:t>roomsPerPerson </a:t>
            </a:r>
            <a:r>
              <a:rPr lang="en-IN" sz="1800">
                <a:solidFill>
                  <a:schemeClr val="dk1"/>
                </a:solidFill>
              </a:rPr>
              <a:t>was calculated by dividing the total number of rooms for an area by the population for that area.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The plot shows that the vast majority of areas in California have </a:t>
            </a:r>
            <a:r>
              <a:rPr lang="en-IN" sz="1800" b="1">
                <a:solidFill>
                  <a:schemeClr val="dk1"/>
                </a:solidFill>
              </a:rPr>
              <a:t>one or two rooms per person</a:t>
            </a:r>
            <a:r>
              <a:rPr lang="en-IN" sz="1800">
                <a:solidFill>
                  <a:schemeClr val="dk1"/>
                </a:solidFill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A verrrrry lonnnnnnng tail</a:t>
            </a:r>
          </a:p>
        </p:txBody>
      </p:sp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Take a look along the x-axis.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How could we minimize the influence of those extreme outliers? Well, one way would be to take the log of every value: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Log scaling</a:t>
            </a:r>
            <a:r>
              <a:rPr lang="en-IN" sz="1800">
                <a:latin typeface="Arial"/>
                <a:ea typeface="Arial"/>
                <a:cs typeface="Arial"/>
                <a:sym typeface="Arial"/>
              </a:rPr>
              <a:t> does a slightly better job, but there's still a significant tail of outlier values.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49" y="3402624"/>
            <a:ext cx="4937975" cy="3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 Clipping feature values </a:t>
            </a:r>
          </a:p>
        </p:txBody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180900" y="1299225"/>
            <a:ext cx="8963100" cy="464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Let's pick yet another approach. What if we simply "cap" or "clip" the maximum value of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roomsPerPerson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at an arbitrary value, say 4.0</a:t>
            </a: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?</a:t>
            </a:r>
            <a:endParaRPr lang="en-IN" sz="1800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</a:pP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It means 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all values that were greater than 4.0 now become 4.0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 </a:t>
            </a:r>
            <a:endParaRPr lang="en-IN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</a:pP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explains the funny hill at 4.0. Despite that hill, the scaled feature set is now more useful than the original data.</a:t>
            </a:r>
          </a:p>
        </p:txBody>
      </p:sp>
      <p:pic>
        <p:nvPicPr>
          <p:cNvPr id="894" name="Shape 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324" y="3272775"/>
            <a:ext cx="4898250" cy="328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Hey there, I am Charmi </a:t>
            </a:r>
            <a:r>
              <a:rPr lang="en-IN" dirty="0" smtClean="0"/>
              <a:t>Chokshi!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9" b="16537"/>
          <a:stretch/>
        </p:blipFill>
        <p:spPr>
          <a:xfrm>
            <a:off x="457200" y="1828800"/>
            <a:ext cx="4930111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836764" y="2026796"/>
            <a:ext cx="3231036" cy="265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660">
              <a:spcBef>
                <a:spcPts val="375"/>
              </a:spcBef>
            </a:pPr>
            <a:r>
              <a:rPr lang="en-IN" sz="16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en-IN" sz="1600" b="1" spc="5" dirty="0">
                <a:latin typeface="Arial" panose="020B0604020202020204" pitchFamily="34" charset="0"/>
                <a:cs typeface="Arial" panose="020B0604020202020204" pitchFamily="34" charset="0"/>
              </a:rPr>
              <a:t>and Data </a:t>
            </a:r>
            <a:r>
              <a:rPr lang="en-IN" sz="16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Enthusiast</a:t>
            </a:r>
          </a:p>
          <a:p>
            <a:pPr marL="73660">
              <a:lnSpc>
                <a:spcPct val="100000"/>
              </a:lnSpc>
              <a:spcBef>
                <a:spcPts val="375"/>
              </a:spcBef>
            </a:pPr>
            <a:r>
              <a:rPr lang="en-IN" sz="16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IN" sz="1600" spc="5" dirty="0"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IN" sz="16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ICT </a:t>
            </a:r>
            <a:r>
              <a:rPr lang="en-IN" sz="1600" spc="5" dirty="0">
                <a:latin typeface="Arial" panose="020B0604020202020204" pitchFamily="34" charset="0"/>
                <a:cs typeface="Arial" panose="020B0604020202020204" pitchFamily="34" charset="0"/>
              </a:rPr>
              <a:t>Engineering </a:t>
            </a:r>
            <a:r>
              <a:rPr lang="en-IN" sz="16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en-IN" sz="1600" spc="5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IN" sz="1600" spc="5" dirty="0" smtClean="0">
                <a:latin typeface="Arial" panose="020B0604020202020204" pitchFamily="34" charset="0"/>
                <a:cs typeface="Arial" panose="020B0604020202020204" pitchFamily="34" charset="0"/>
              </a:rPr>
              <a:t>Ahmedabad University</a:t>
            </a:r>
          </a:p>
          <a:p>
            <a:pPr marL="73660">
              <a:lnSpc>
                <a:spcPct val="100000"/>
              </a:lnSpc>
              <a:spcBef>
                <a:spcPts val="375"/>
              </a:spcBef>
            </a:pPr>
            <a:endParaRPr lang="en-IN" sz="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60">
              <a:lnSpc>
                <a:spcPct val="100000"/>
              </a:lnSpc>
              <a:spcBef>
                <a:spcPts val="375"/>
              </a:spcBef>
            </a:pPr>
            <a:endParaRPr lang="en-IN" sz="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60">
              <a:lnSpc>
                <a:spcPct val="100000"/>
              </a:lnSpc>
              <a:spcBef>
                <a:spcPts val="375"/>
              </a:spcBef>
            </a:pPr>
            <a:endParaRPr lang="en-IN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660">
              <a:lnSpc>
                <a:spcPct val="100000"/>
              </a:lnSpc>
              <a:spcBef>
                <a:spcPts val="600"/>
              </a:spcBef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Let’s Connect!</a:t>
            </a:r>
          </a:p>
          <a:p>
            <a:pPr marL="359410" indent="-285750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LinkedIn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9410" indent="-285750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9410" indent="-285750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Twitter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0"/>
          <a:stretch/>
        </p:blipFill>
        <p:spPr>
          <a:xfrm>
            <a:off x="320722" y="5733960"/>
            <a:ext cx="990599" cy="8416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48614" y="5827257"/>
            <a:ext cx="2643189" cy="936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800" b="1" dirty="0"/>
              <a:t>Women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800" b="1" dirty="0"/>
              <a:t>Techmakers</a:t>
            </a:r>
          </a:p>
          <a:p>
            <a:endParaRPr lang="en-IN" sz="1800" b="1" dirty="0"/>
          </a:p>
        </p:txBody>
      </p:sp>
      <p:pic>
        <p:nvPicPr>
          <p:cNvPr id="17" name="Picture 2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93"/>
          <a:stretch/>
        </p:blipFill>
        <p:spPr bwMode="auto">
          <a:xfrm>
            <a:off x="7086600" y="5835863"/>
            <a:ext cx="381000" cy="63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391400" y="5750749"/>
            <a:ext cx="1676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500" b="1" spc="-95" dirty="0" smtClean="0">
                <a:latin typeface="Arial"/>
                <a:cs typeface="Arial"/>
              </a:rPr>
              <a:t>GDG</a:t>
            </a:r>
          </a:p>
          <a:p>
            <a:pPr marL="12700">
              <a:lnSpc>
                <a:spcPct val="100000"/>
              </a:lnSpc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Ahmedabad</a:t>
            </a:r>
            <a:endParaRPr lang="en-IN" sz="1600" spc="-95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6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Binning</a:t>
            </a:r>
          </a:p>
        </p:txBody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following plot shows the relative prevalence of houses at different latitudes in California. Notice the clustering—</a:t>
            </a: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Los Angeles is at latitude 34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San Francisco is roughly at latitude 38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Shape 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85400"/>
            <a:ext cx="4624625" cy="36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5279175" y="2785400"/>
            <a:ext cx="3766200" cy="36545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800" b="1" dirty="0" smtClean="0">
                <a:solidFill>
                  <a:srgbClr val="212121"/>
                </a:solidFill>
              </a:rPr>
              <a:t>It </a:t>
            </a:r>
            <a:r>
              <a:rPr lang="en-IN" sz="1800" b="1" dirty="0">
                <a:solidFill>
                  <a:srgbClr val="212121"/>
                </a:solidFill>
              </a:rPr>
              <a:t>doesn't make sense to represent </a:t>
            </a:r>
            <a:r>
              <a:rPr lang="en-IN" sz="1800" b="1" dirty="0"/>
              <a:t>latitude </a:t>
            </a:r>
            <a:r>
              <a:rPr lang="en-IN" sz="1800" b="1" dirty="0">
                <a:solidFill>
                  <a:srgbClr val="212121"/>
                </a:solidFill>
              </a:rPr>
              <a:t>as a floating-point feature in our model</a:t>
            </a:r>
            <a:r>
              <a:rPr lang="en-IN" sz="1800" dirty="0">
                <a:solidFill>
                  <a:srgbClr val="212121"/>
                </a:solidFill>
              </a:rPr>
              <a:t>. </a:t>
            </a:r>
            <a:endParaRPr lang="en-IN" sz="1800" dirty="0" smtClean="0">
              <a:solidFill>
                <a:srgbClr val="212121"/>
              </a:solidFill>
            </a:endParaRPr>
          </a:p>
          <a:p>
            <a:pPr marL="285750" lvl="0" indent="-285750" rtl="0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800" dirty="0" smtClean="0">
                <a:solidFill>
                  <a:srgbClr val="212121"/>
                </a:solidFill>
              </a:rPr>
              <a:t>That's </a:t>
            </a:r>
            <a:r>
              <a:rPr lang="en-IN" sz="1800" dirty="0">
                <a:solidFill>
                  <a:srgbClr val="212121"/>
                </a:solidFill>
              </a:rPr>
              <a:t>because no linear relationship exists between latitude and housing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Binning</a:t>
            </a:r>
          </a:p>
        </p:txBody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228600" y="1271275"/>
            <a:ext cx="86868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To make latitude a helpful predictor, let's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divide latitudes into "bins"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as suggested by the following figure.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Instead of having one floating-point feature, we now have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11 distinct </a:t>
            </a:r>
            <a:r>
              <a:rPr lang="en-IN" sz="1800" b="1" dirty="0" err="1"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 features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(LatitudeBin1, LatitudeBin2, ..., LatitudeBin11).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Doing so will enable us to represent latitude 37.4 (</a:t>
            </a:r>
            <a:r>
              <a:rPr lang="en-IN" sz="18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) as follows: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[0, 0, 0, 0, 0, 1, 0, 0, 0, 0, 0]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Thanks to binning, our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model can now learn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completely different weights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for each latitude.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925" y="3373200"/>
            <a:ext cx="5568499" cy="31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Scrubbing</a:t>
            </a:r>
          </a:p>
        </p:txBody>
      </p:sp>
      <p:sp>
        <p:nvSpPr>
          <p:cNvPr id="918" name="Shape 918"/>
          <p:cNvSpPr txBox="1">
            <a:spLocks noGrp="1"/>
          </p:cNvSpPr>
          <p:nvPr>
            <p:ph type="body" idx="1"/>
          </p:nvPr>
        </p:nvSpPr>
        <p:spPr>
          <a:xfrm>
            <a:off x="337050" y="1417650"/>
            <a:ext cx="8469900" cy="479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Until now, we've assumed that all the data used for training and testing was trustworthy. In real-life, many examples in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data sets are unreliable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 due to one or more of the following: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Omitted values: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 For instance, a person forgot to enter a value for a house's age.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Duplicate examples: 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For example, a server mistakenly uploaded the same logs twice.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Bad labels: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 For instance, a person mislabeled a picture of an oak tree as a maple.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Bad feature values: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 For example, someone typed in an extra digit, or a thermometer was left out in the sun.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>
                <a:latin typeface="Arial"/>
                <a:ea typeface="Arial"/>
                <a:cs typeface="Arial"/>
                <a:sym typeface="Arial"/>
              </a:rPr>
              <a:t>Once detected, you typically </a:t>
            </a:r>
            <a:r>
              <a:rPr lang="en-IN" sz="2000" b="1">
                <a:latin typeface="Arial"/>
                <a:ea typeface="Arial"/>
                <a:cs typeface="Arial"/>
                <a:sym typeface="Arial"/>
              </a:rPr>
              <a:t>"fix" bad examples by removing them from the data set</a:t>
            </a:r>
            <a:r>
              <a:rPr lang="en-IN" sz="200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/>
              <a:t>Scrubbing</a:t>
            </a:r>
          </a:p>
        </p:txBody>
      </p: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73050" indent="-342900">
              <a:spcBef>
                <a:spcPts val="0"/>
              </a:spcBef>
              <a:buSzPct val="55000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 detect omitted values or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duplicated examples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, you can write a simple program. Detecting bad feature values or labels can be far trickier.</a:t>
            </a:r>
          </a:p>
          <a:p>
            <a:pPr indent="-342900">
              <a:spcBef>
                <a:spcPts val="0"/>
              </a:spcBef>
            </a:pPr>
            <a:r>
              <a:rPr lang="en-IN" sz="2000" b="1" dirty="0" smtClean="0">
                <a:latin typeface="Arial"/>
                <a:ea typeface="Arial"/>
                <a:cs typeface="Arial"/>
                <a:sym typeface="Arial"/>
              </a:rPr>
              <a:t>Histograms 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are a great mechanism for visualizing your data in the aggregate.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In addition, getting statistics like the following can help: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Maximum and minimum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Mean and median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Standard deviation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Shape 926" descr="GYjdwCU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650" y="4164128"/>
            <a:ext cx="3931150" cy="221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Know your data</a:t>
            </a:r>
          </a:p>
        </p:txBody>
      </p:sp>
      <p:sp>
        <p:nvSpPr>
          <p:cNvPr id="933" name="Shape 9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Follow these rules: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Keep in mind what you think your data should look like.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Verify that the data meets these expectations (or that you can explain why it doesn’t).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Double-check that the training data agrees with other sources (for example, dashboards).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Treat your data with all the care that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you would treat any mission-critical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code. 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Good ML relies on good data.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075" y="3404325"/>
            <a:ext cx="4193350" cy="31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>
            <a:spLocks noGrp="1"/>
          </p:cNvSpPr>
          <p:nvPr>
            <p:ph type="title"/>
          </p:nvPr>
        </p:nvSpPr>
        <p:spPr>
          <a:xfrm>
            <a:off x="457200" y="274650"/>
            <a:ext cx="85059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IN" sz="4000"/>
              <a:t>Feature Crosses: Encoding Nonlinearity</a:t>
            </a:r>
          </a:p>
        </p:txBody>
      </p:sp>
      <p:sp>
        <p:nvSpPr>
          <p:cNvPr id="941" name="Shape 941"/>
          <p:cNvSpPr txBox="1">
            <a:spLocks noGrp="1"/>
          </p:cNvSpPr>
          <p:nvPr>
            <p:ph type="body" idx="1"/>
          </p:nvPr>
        </p:nvSpPr>
        <p:spPr>
          <a:xfrm>
            <a:off x="457200" y="1318950"/>
            <a:ext cx="4038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600">
                <a:latin typeface="Arial"/>
                <a:ea typeface="Arial"/>
                <a:cs typeface="Arial"/>
                <a:sym typeface="Arial"/>
              </a:rPr>
              <a:t>The blue dots: sick trees.</a:t>
            </a:r>
          </a:p>
          <a:p>
            <a:pPr marL="457200" lvl="0" indent="-330200" rtl="0">
              <a:spcBef>
                <a:spcPts val="0"/>
              </a:spcBef>
              <a:spcAft>
                <a:spcPts val="1000"/>
              </a:spcAft>
              <a:buSzPct val="100000"/>
              <a:buFont typeface="Arial"/>
              <a:buChar char="●"/>
            </a:pPr>
            <a:r>
              <a:rPr lang="en-IN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orange dots: healthy trees.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Can you draw a line that neatly separates the sick trees from the healthy trees? Sure.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This is a linear problem.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 txBox="1">
            <a:spLocks noGrp="1"/>
          </p:cNvSpPr>
          <p:nvPr>
            <p:ph type="body" idx="2"/>
          </p:nvPr>
        </p:nvSpPr>
        <p:spPr>
          <a:xfrm>
            <a:off x="4631750" y="1318950"/>
            <a:ext cx="4038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Can you draw a single straight line that neatly separates trees? No, you can't. 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This is a nonlinear problem.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637" y="3272775"/>
            <a:ext cx="3263725" cy="32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850" y="3272775"/>
            <a:ext cx="3442400" cy="3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Feature Crosses</a:t>
            </a:r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457200" y="1304175"/>
            <a:ext cx="8229600" cy="506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feature cross is a synthetic feature that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encodes nonlinearity 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 the feature space by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multiplying two or more input features together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 </a:t>
            </a:r>
            <a:endParaRPr lang="en-IN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The term cross comes from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cross product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.)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Let's create a feature cross named x3 by crossing x1 and x2: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We treat this newly minted x3 feature cross just like any other feature. The linear formula becomes: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A linear algorithm can learn a weight for w3 just as it would for w1 and w2.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In other words,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although w3 encodes nonlinear information, you don’t need to change how the linear model trains to determine the value of w3.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Shape 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268" y="2947758"/>
            <a:ext cx="1233475" cy="3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325" y="4086403"/>
            <a:ext cx="38893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Kinds of feature crosses</a:t>
            </a:r>
          </a:p>
        </p:txBody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We can create many different kinds of feature crosses.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For example: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[A X B]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: a feature cross formed by multiplying the values of two features.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[A x B x C x D x E]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: a feature cross formed by multiplying the values of five features.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2000" b="1" dirty="0">
                <a:latin typeface="Arial"/>
                <a:ea typeface="Arial"/>
                <a:cs typeface="Arial"/>
                <a:sym typeface="Arial"/>
              </a:rPr>
              <a:t>[A x A]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: a feature cross formed by squaring a single feature.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 dirty="0" smtClean="0">
                <a:latin typeface="Arial"/>
                <a:ea typeface="Arial"/>
                <a:cs typeface="Arial"/>
                <a:sym typeface="Arial"/>
              </a:rPr>
              <a:t>Consequently</a:t>
            </a: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, supplementing scaled linear models with feature crosses has traditionally been an efficient way to train on massive-scale data sets.</a:t>
            </a:r>
          </a:p>
          <a:p>
            <a:pPr lvl="0" rtl="0">
              <a:spcBef>
                <a:spcPts val="0"/>
              </a:spcBef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Crossing One-Hot Vectors</a:t>
            </a:r>
          </a:p>
        </p:txBody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3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So far, we've focused on feature-crossing two individual floating-point features. In practice, machine learning models </a:t>
            </a: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has cross 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continuous features. </a:t>
            </a:r>
            <a:endParaRPr lang="en-IN" sz="1800" dirty="0" smtClean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 smtClean="0"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, machine learning models do frequently cross one-hot feature vectors.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Think of feature crosses of one-hot feature vectors as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 logical conjunctions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For example, suppose we have two features: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country and language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A one-hot encoding of each generates vectors with binary features that can be interpreted as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country=USA, country=France or language=English, language=Spanish.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Then, if you do a feature cross of these one-hot encodings, you get binary features that can be interpreted as logical conjunctions, such as: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828800"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country:usa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language:spanish</a:t>
            </a:r>
            <a:endParaRPr lang="en-IN"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Crossing One-Hot Vectors</a:t>
            </a:r>
          </a:p>
        </p:txBody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As another example, suppose you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bin latitude and longitude</a:t>
            </a:r>
            <a:r>
              <a:rPr lang="en-IN" sz="1800">
                <a:latin typeface="Arial"/>
                <a:ea typeface="Arial"/>
                <a:cs typeface="Arial"/>
                <a:sym typeface="Arial"/>
              </a:rPr>
              <a:t>, producing separate one-hot five-element feature vectors.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For instance, a given latitude and longitude could be represented as follows:</a:t>
            </a:r>
          </a:p>
          <a:p>
            <a:pPr marL="0" lvl="0" indent="45720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1828800" lvl="0" indent="45720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binned_latitude = [0, 0, 0, 1, 0]</a:t>
            </a:r>
          </a:p>
          <a:p>
            <a:pPr marL="1828800" lvl="0" indent="45720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binned_longitude = [0, 1, 0, 0, 0]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endParaRPr lang="en-IN" sz="18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Suppose you create a feature cross of these two feature vectors:</a:t>
            </a:r>
          </a:p>
          <a:p>
            <a:pPr lvl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2171700" lvl="0" indent="-13970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binned_latitude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IN" sz="1800">
                <a:latin typeface="Arial"/>
                <a:ea typeface="Arial"/>
                <a:cs typeface="Arial"/>
                <a:sym typeface="Arial"/>
              </a:rPr>
              <a:t> binned_longitude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This feature cross is a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25-element one-hot vector (24 zeroes and 1 one)</a:t>
            </a:r>
            <a:r>
              <a:rPr lang="en-IN" sz="180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The single 1 in the cross identifies a particular conjunction of latitude and longitude.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Game Time!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Visit</a:t>
            </a:r>
            <a:r>
              <a:rPr lang="en-IN" b="1" dirty="0"/>
              <a:t> </a:t>
            </a:r>
            <a:r>
              <a:rPr lang="en-IN" b="1" dirty="0" smtClean="0">
                <a:hlinkClick r:id="rId2" action="ppaction://hlinkfile"/>
              </a:rPr>
              <a:t>kahoot.it</a:t>
            </a:r>
            <a:endParaRPr lang="en-IN" b="1" dirty="0" smtClean="0"/>
          </a:p>
          <a:p>
            <a:r>
              <a:rPr lang="en-IN" dirty="0" smtClean="0"/>
              <a:t>Game Pin</a:t>
            </a:r>
            <a:r>
              <a:rPr lang="en-IN" smtClean="0"/>
              <a:t>: </a:t>
            </a:r>
            <a:r>
              <a:rPr lang="en-IN" b="1" smtClean="0"/>
              <a:t>2125991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9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Crossing One-Hot Vectors</a:t>
            </a:r>
          </a:p>
        </p:txBody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292750" y="1600200"/>
            <a:ext cx="4038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Suppose we bin latitude and longitude much more coarsely, as follows: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800100" lvl="0" indent="-2349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binned_latitude(lat) = [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  0   &lt; lat &lt;= 10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  10 &lt; lat &lt;= 20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  20 &lt; lat &lt;= 30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marL="800100" lvl="0" indent="-2349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>
                <a:latin typeface="Arial"/>
                <a:ea typeface="Arial"/>
                <a:cs typeface="Arial"/>
                <a:sym typeface="Arial"/>
              </a:rPr>
              <a:t>binned_longitude(lon) = [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  0   &lt; longitude &lt;= 15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  15 &lt; longitude &lt;= 30</a:t>
            </a:r>
            <a:br>
              <a:rPr lang="en-IN" sz="1800">
                <a:latin typeface="Arial"/>
                <a:ea typeface="Arial"/>
                <a:cs typeface="Arial"/>
                <a:sym typeface="Arial"/>
              </a:rPr>
            </a:br>
            <a:r>
              <a:rPr lang="en-IN" sz="1800"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 txBox="1">
            <a:spLocks noGrp="1"/>
          </p:cNvSpPr>
          <p:nvPr>
            <p:ph type="body" idx="2"/>
          </p:nvPr>
        </p:nvSpPr>
        <p:spPr>
          <a:xfrm>
            <a:off x="4259525" y="1600200"/>
            <a:ext cx="47364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Creating a feature cross of those coarse bins leads to synthetic feature having the following meanings: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binned_latitude_X_longitude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) = [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0 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10 AND 0 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15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0 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10 AND 15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30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10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20 AND 0 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15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10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20 AND 15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30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20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30 AND 0 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15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 20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lat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30 AND 15 &lt; </a:t>
            </a: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lon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&lt;= 30</a:t>
            </a:r>
            <a:br>
              <a:rPr lang="en-IN" sz="1800" dirty="0">
                <a:latin typeface="Arial"/>
                <a:ea typeface="Arial"/>
                <a:cs typeface="Arial"/>
                <a:sym typeface="Arial"/>
              </a:rPr>
            </a:b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Crossing One-Hot Vectors</a:t>
            </a:r>
          </a:p>
        </p:txBody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230250" y="1417650"/>
            <a:ext cx="8749200" cy="499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Now suppose our model needs to predict how satisfied dog owners will be with dogs based on two features: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800" dirty="0" err="1"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type (barking, crying, snuggling, etc.)</a:t>
            </a:r>
          </a:p>
          <a:p>
            <a:pPr marL="914400" lvl="0" indent="-3429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Time of day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If we build a feature cross from both these features: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			</a:t>
            </a:r>
            <a:r>
              <a:rPr lang="en-IN" sz="1800" b="1" dirty="0" smtClean="0"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IN" sz="1800" b="1" dirty="0" err="1">
                <a:latin typeface="Arial"/>
                <a:ea typeface="Arial"/>
                <a:cs typeface="Arial"/>
                <a:sym typeface="Arial"/>
              </a:rPr>
              <a:t>behavior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 type X time of day]</a:t>
            </a:r>
            <a:br>
              <a:rPr lang="en-IN" sz="1800" b="1" dirty="0">
                <a:latin typeface="Arial"/>
                <a:ea typeface="Arial"/>
                <a:cs typeface="Arial"/>
                <a:sym typeface="Arial"/>
              </a:rPr>
            </a:br>
            <a:endParaRPr lang="en-IN" sz="18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For example, if a dog cries (happily) at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5:00 pm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when the owner returns from work will likely be a great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positive predictor of owner satisfaction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Crying (miserably, perhaps) at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3:00 am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 when the owner was sleeping soundly will likely be a strong </a:t>
            </a:r>
            <a:r>
              <a:rPr lang="en-IN" sz="1800" b="1" dirty="0">
                <a:latin typeface="Arial"/>
                <a:ea typeface="Arial"/>
                <a:cs typeface="Arial"/>
                <a:sym typeface="Arial"/>
              </a:rPr>
              <a:t>negative predictor of owner satisfaction</a:t>
            </a: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IN" sz="1800" dirty="0">
                <a:latin typeface="Arial"/>
                <a:ea typeface="Arial"/>
                <a:cs typeface="Arial"/>
                <a:sym typeface="Arial"/>
              </a:rPr>
              <a:t>Linear learners scale well to massive data. Using feature crosses on massive data sets is one efficient strategy for learning highly complex models.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Shape 990" descr="HTTP21lZGlhLmdpcGh5LmNvbS9tZWRpYS93S1lrcjdBYWpuNkJXL2dpcGh5LmdpZgloglo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475" y="1946649"/>
            <a:ext cx="2760975" cy="20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656"/>
            <a:ext cx="9144000" cy="653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05275"/>
            <a:ext cx="5464629" cy="4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cap="all" dirty="0"/>
              <a:t>TOPICS FOR </a:t>
            </a:r>
            <a:r>
              <a:rPr lang="en-IN" b="1" cap="all" dirty="0" smtClean="0"/>
              <a:t>INSPIRATION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572" y="1417637"/>
            <a:ext cx="8229600" cy="4525963"/>
          </a:xfrm>
        </p:spPr>
        <p:txBody>
          <a:bodyPr/>
          <a:lstStyle/>
          <a:p>
            <a:pPr algn="just"/>
            <a:r>
              <a:rPr lang="en-IN" sz="2000" b="1" cap="all" dirty="0"/>
              <a:t>DAY-TO-DAY LIFE</a:t>
            </a:r>
          </a:p>
          <a:p>
            <a:pPr algn="just"/>
            <a:r>
              <a:rPr lang="en-IN" sz="2000" dirty="0"/>
              <a:t>What solutions, changes and impact can ML make our everyday life better?</a:t>
            </a:r>
          </a:p>
          <a:p>
            <a:pPr algn="just"/>
            <a:r>
              <a:rPr lang="en-IN" sz="2000" b="1" cap="all" dirty="0"/>
              <a:t>MOBILITY</a:t>
            </a:r>
          </a:p>
          <a:p>
            <a:pPr algn="just"/>
            <a:r>
              <a:rPr lang="en-IN" sz="2000" dirty="0"/>
              <a:t>How can ML technologies support customers in their mobility demands?</a:t>
            </a:r>
          </a:p>
          <a:p>
            <a:pPr algn="just"/>
            <a:r>
              <a:rPr lang="en-IN" sz="2000" b="1" cap="all" dirty="0"/>
              <a:t>AGRICULTURE</a:t>
            </a:r>
          </a:p>
          <a:p>
            <a:pPr algn="just"/>
            <a:r>
              <a:rPr lang="en-IN" sz="2000" dirty="0"/>
              <a:t>How can Machine Learning help farmers and create an impact beyond their daily requirements?</a:t>
            </a:r>
          </a:p>
          <a:p>
            <a:pPr algn="just"/>
            <a:r>
              <a:rPr lang="en-IN" sz="2000" b="1" cap="all" dirty="0"/>
              <a:t>HEALTH CARE</a:t>
            </a:r>
          </a:p>
          <a:p>
            <a:pPr algn="just"/>
            <a:r>
              <a:rPr lang="en-IN" sz="2000" dirty="0"/>
              <a:t>How can Machine Learning help doctors solve complex medical issues?</a:t>
            </a:r>
          </a:p>
          <a:p>
            <a:pPr algn="just"/>
            <a:r>
              <a:rPr lang="en-IN" sz="2000" b="1" cap="all" dirty="0"/>
              <a:t>EDUCATION </a:t>
            </a:r>
          </a:p>
          <a:p>
            <a:pPr algn="just"/>
            <a:r>
              <a:rPr lang="en-IN" sz="2000" dirty="0"/>
              <a:t>How can Machine Learning augment schools with better learning experiences?</a:t>
            </a: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669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Image result for do cool things that ma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421"/>
            <a:ext cx="9144000" cy="64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327" y="4729842"/>
            <a:ext cx="3323673" cy="10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4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Representation</a:t>
            </a:r>
          </a:p>
        </p:txBody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4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 machine learning </a:t>
            </a:r>
            <a:r>
              <a:rPr lang="en-IN" sz="20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model can't directly see, hear, or sense input </a:t>
            </a: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examples. Instead, you must create a representation of the data to provide the model with a useful vantage point into the data's key qualities.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IN" sz="20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traditional programming</a:t>
            </a: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lvl="0" indent="-355600" rtl="0">
              <a:spcBef>
                <a:spcPts val="0"/>
              </a:spcBef>
              <a:buClr>
                <a:srgbClr val="212121"/>
              </a:buClr>
              <a:buSzPct val="100000"/>
              <a:buFont typeface="Arial"/>
            </a:pP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focus is on code.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IN" sz="2000" b="1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projects: </a:t>
            </a:r>
          </a:p>
          <a:p>
            <a:pPr marL="457200" lvl="0" indent="-355600" rtl="0">
              <a:spcBef>
                <a:spcPts val="0"/>
              </a:spcBef>
              <a:buClr>
                <a:srgbClr val="212121"/>
              </a:buClr>
              <a:buSzPct val="100000"/>
              <a:buFont typeface="Arial"/>
            </a:pPr>
            <a:r>
              <a:rPr lang="en-IN" sz="20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focus shifts to representation.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20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700" dirty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798" y="3265790"/>
            <a:ext cx="2833974" cy="28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25" y="503252"/>
            <a:ext cx="3099399" cy="219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9" name="Shape 789"/>
          <p:cNvCxnSpPr>
            <a:stCxn id="788" idx="2"/>
          </p:cNvCxnSpPr>
          <p:nvPr/>
        </p:nvCxnSpPr>
        <p:spPr>
          <a:xfrm>
            <a:off x="2414424" y="2699602"/>
            <a:ext cx="28500" cy="18213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90" name="Shape 790"/>
          <p:cNvSpPr txBox="1"/>
          <p:nvPr/>
        </p:nvSpPr>
        <p:spPr>
          <a:xfrm>
            <a:off x="1176425" y="3149400"/>
            <a:ext cx="1118400" cy="55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000" b="1"/>
              <a:t>Feature 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2562525" y="3157650"/>
            <a:ext cx="1693800" cy="5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2000" b="1"/>
              <a:t>Engineering </a:t>
            </a:r>
          </a:p>
        </p:txBody>
      </p:sp>
      <p:sp>
        <p:nvSpPr>
          <p:cNvPr id="792" name="Shape 792"/>
          <p:cNvSpPr/>
          <p:nvPr/>
        </p:nvSpPr>
        <p:spPr>
          <a:xfrm>
            <a:off x="1246625" y="4584050"/>
            <a:ext cx="460500" cy="18213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3218500" y="4551175"/>
            <a:ext cx="460500" cy="18213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4" name="Shape 794"/>
          <p:cNvSpPr txBox="1"/>
          <p:nvPr/>
        </p:nvSpPr>
        <p:spPr>
          <a:xfrm>
            <a:off x="1252650" y="4557200"/>
            <a:ext cx="2549100" cy="141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3600"/>
              <a:t>1 0 0 1 1 0 1 1 0 0 0 1</a:t>
            </a:r>
          </a:p>
          <a:p>
            <a:pPr lvl="0" rtl="0">
              <a:spcBef>
                <a:spcPts val="0"/>
              </a:spcBef>
              <a:buNone/>
            </a:pPr>
            <a:r>
              <a:rPr lang="en-IN" sz="3600"/>
              <a:t>0 0 0 1 1 1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4720050" y="1254350"/>
            <a:ext cx="4128000" cy="471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212121"/>
              </a:buClr>
              <a:buSzPct val="100000"/>
              <a:buChar char="●"/>
            </a:pPr>
            <a:r>
              <a:rPr lang="en-IN" sz="1800" b="1" dirty="0">
                <a:solidFill>
                  <a:srgbClr val="212121"/>
                </a:solidFill>
              </a:rPr>
              <a:t>Feature engineering</a:t>
            </a:r>
            <a:r>
              <a:rPr lang="en-IN" sz="1800" dirty="0">
                <a:solidFill>
                  <a:srgbClr val="212121"/>
                </a:solidFill>
              </a:rPr>
              <a:t> means transforming raw data into a feature vector.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21212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212121"/>
              </a:buClr>
              <a:buSzPct val="100000"/>
              <a:buChar char="●"/>
            </a:pPr>
            <a:r>
              <a:rPr lang="en-IN" sz="1800" dirty="0">
                <a:solidFill>
                  <a:srgbClr val="212121"/>
                </a:solidFill>
              </a:rPr>
              <a:t>Expect to spend significant time doing feature engineering.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21212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212121"/>
              </a:buClr>
              <a:buSzPct val="100000"/>
              <a:buChar char="●"/>
            </a:pPr>
            <a:r>
              <a:rPr lang="en-IN" sz="1800" dirty="0">
                <a:solidFill>
                  <a:srgbClr val="212121"/>
                </a:solidFill>
              </a:rPr>
              <a:t>Machine learning models typically expect examples to be represented as </a:t>
            </a:r>
            <a:r>
              <a:rPr lang="en-IN" sz="1800" b="1" dirty="0" smtClean="0">
                <a:solidFill>
                  <a:srgbClr val="212121"/>
                </a:solidFill>
              </a:rPr>
              <a:t>numbered </a:t>
            </a:r>
            <a:r>
              <a:rPr lang="en-IN" sz="1800" b="1" dirty="0">
                <a:solidFill>
                  <a:srgbClr val="212121"/>
                </a:solidFill>
              </a:rPr>
              <a:t>vectors</a:t>
            </a:r>
            <a:r>
              <a:rPr lang="en-IN" sz="1800" dirty="0">
                <a:solidFill>
                  <a:srgbClr val="212121"/>
                </a:solidFill>
              </a:rPr>
              <a:t>.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212121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212121"/>
              </a:buClr>
              <a:buSzPct val="100000"/>
              <a:buChar char="●"/>
            </a:pPr>
            <a:r>
              <a:rPr lang="en-IN" sz="1800" dirty="0">
                <a:solidFill>
                  <a:srgbClr val="212121"/>
                </a:solidFill>
              </a:rPr>
              <a:t>The vector is constructed by deriving features for each field, then concatenating them all together.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Mapping Raw Data to Features</a:t>
            </a:r>
          </a:p>
        </p:txBody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Figure illustrates raw data from an input data source; the right side illustrates a </a:t>
            </a:r>
            <a:r>
              <a:rPr lang="en-IN" sz="20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feature vector</a:t>
            </a: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which is the set of floating-point values comprising the examples in your data set.</a:t>
            </a:r>
          </a:p>
        </p:txBody>
      </p:sp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50" y="2927400"/>
            <a:ext cx="7493348" cy="35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Mapping numeric values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ML models train on floating-point values, so integer and floating-point raw data don't need a special encoding. As suggested in Figure, converting the raw integer value 6 to the feature value 6.0 is trivial.</a:t>
            </a:r>
          </a:p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90549"/>
            <a:ext cx="8229599" cy="30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Mapping string values</a:t>
            </a:r>
          </a:p>
        </p:txBody>
      </p:sp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Models can't learn from string values, so you'll have to perform some feature engineering to convert those values to something numeric. </a:t>
            </a:r>
          </a:p>
          <a:p>
            <a:pPr marL="0" lvl="0" indent="-6985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IN" sz="20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One-hot encoding</a:t>
            </a: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is one popular way to represent string values as a floating-point vector. In a one-hot encoding:</a:t>
            </a:r>
          </a:p>
          <a:p>
            <a:pPr marL="0" lvl="0" indent="-6985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83333"/>
              <a:buFont typeface="Arial"/>
              <a:buNone/>
            </a:pPr>
            <a:endParaRPr sz="6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Only one element is set to 1</a:t>
            </a:r>
          </a:p>
          <a:p>
            <a:pPr marL="457200" lvl="0" indent="-3556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  <a:buSzPct val="100000"/>
              <a:buFont typeface="Arial"/>
              <a:buChar char="●"/>
            </a:pPr>
            <a:r>
              <a:rPr lang="en-IN" sz="2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All other elements are set to </a:t>
            </a:r>
            <a:r>
              <a:rPr lang="en-IN" sz="2000">
                <a:solidFill>
                  <a:srgbClr val="37474F"/>
                </a:solidFill>
                <a:highlight>
                  <a:srgbClr val="F7F7F7"/>
                </a:highlight>
                <a:latin typeface="Arial"/>
                <a:ea typeface="Arial"/>
                <a:cs typeface="Arial"/>
                <a:sym typeface="Arial"/>
              </a:rPr>
              <a:t>0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Mapping string values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 one-hot encoding is a </a:t>
            </a:r>
            <a:r>
              <a:rPr lang="en-IN" sz="1800"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sparse vector</a:t>
            </a: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; that is, a vector that is mostly zeroes. The dimensionality of the vector is the total number of possible values for that field.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IN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For example, the sparse vector representing streets must be large enough to represent all possible street names. The particular street (Main Street in our example) will be stored as a 1, while all other street names will be represented as a 0.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963499"/>
            <a:ext cx="8229598" cy="25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</TotalTime>
  <Words>2004</Words>
  <Application>Microsoft Office PowerPoint</Application>
  <PresentationFormat>On-screen Show (4:3)</PresentationFormat>
  <Paragraphs>267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Wingdings</vt:lpstr>
      <vt:lpstr>Arial</vt:lpstr>
      <vt:lpstr>Office Theme</vt:lpstr>
      <vt:lpstr>Office Theme</vt:lpstr>
      <vt:lpstr>Welcome to the  Google’s Machine Learning Crash Course!</vt:lpstr>
      <vt:lpstr>Hey there, I am Charmi Chokshi!</vt:lpstr>
      <vt:lpstr>Game Time! </vt:lpstr>
      <vt:lpstr>Representation</vt:lpstr>
      <vt:lpstr>PowerPoint Presentation</vt:lpstr>
      <vt:lpstr>Mapping Raw Data to Features</vt:lpstr>
      <vt:lpstr>Mapping numeric values</vt:lpstr>
      <vt:lpstr>Mapping string values</vt:lpstr>
      <vt:lpstr>Mapping string values</vt:lpstr>
      <vt:lpstr>Mapping categorical (enumerated) values</vt:lpstr>
      <vt:lpstr>Mapping categorical (enumerated) values</vt:lpstr>
      <vt:lpstr>What is the colour code for blue?</vt:lpstr>
      <vt:lpstr>Representation: Cleaning Data</vt:lpstr>
      <vt:lpstr>PowerPoint Presentation</vt:lpstr>
      <vt:lpstr>Scaling feature values</vt:lpstr>
      <vt:lpstr>PowerPoint Presentation</vt:lpstr>
      <vt:lpstr>Handling extreme outliers</vt:lpstr>
      <vt:lpstr>A verrrrry lonnnnnnng tail</vt:lpstr>
      <vt:lpstr> Clipping feature values </vt:lpstr>
      <vt:lpstr>Binning</vt:lpstr>
      <vt:lpstr>Binning</vt:lpstr>
      <vt:lpstr>Scrubbing</vt:lpstr>
      <vt:lpstr>Scrubbing</vt:lpstr>
      <vt:lpstr>Know your data</vt:lpstr>
      <vt:lpstr>Feature Crosses: Encoding Nonlinearity</vt:lpstr>
      <vt:lpstr>Feature Crosses</vt:lpstr>
      <vt:lpstr>Kinds of feature crosses</vt:lpstr>
      <vt:lpstr>Crossing One-Hot Vectors</vt:lpstr>
      <vt:lpstr>Crossing One-Hot Vectors</vt:lpstr>
      <vt:lpstr>Crossing One-Hot Vectors</vt:lpstr>
      <vt:lpstr>Crossing One-Hot Vectors</vt:lpstr>
      <vt:lpstr>PowerPoint Presentation</vt:lpstr>
      <vt:lpstr>TOPICS FOR INSPIRATION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 Google Machine Learning Crash Course!</dc:title>
  <dc:creator>charmi chokshi</dc:creator>
  <cp:lastModifiedBy>charmi chokshi</cp:lastModifiedBy>
  <cp:revision>40</cp:revision>
  <dcterms:modified xsi:type="dcterms:W3CDTF">2018-10-13T09:02:40Z</dcterms:modified>
</cp:coreProperties>
</file>